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62" r:id="rId9"/>
    <p:sldId id="271" r:id="rId10"/>
    <p:sldId id="272" r:id="rId11"/>
    <p:sldId id="273" r:id="rId12"/>
    <p:sldId id="274" r:id="rId13"/>
    <p:sldId id="263" r:id="rId14"/>
    <p:sldId id="26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66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65B01-6247-B421-BAA8-F5C0488FA870}" v="179" dt="2025-05-24T12:53:42.442"/>
    <p1510:client id="{10ED02B1-9E04-FEF6-2D9C-DD2D0C4F16F1}" v="1" dt="2025-05-24T06:16:08.368"/>
    <p1510:client id="{2175CE3D-C9F3-CCDC-51A3-DCB8D273E8C5}" v="314" dt="2025-05-24T11:55:49.050"/>
    <p1510:client id="{4E45E538-DC14-1E53-295E-B2FB11C510E5}" v="595" dt="2025-05-24T09:51:49.188"/>
    <p1510:client id="{7A96AA11-3EAB-BFFA-3D5C-5E2C5BD4DF81}" v="34" dt="2025-05-24T14:50:43.731"/>
    <p1510:client id="{DD1EFEE9-ED30-D8FD-5832-3862F1691B9C}" v="213" dt="2025-05-24T17:44:19.531"/>
    <p1510:client id="{F6A28EE5-04F3-B59E-DFAB-EF56594CC5D5}" v="317" dt="2025-05-24T15:35:12.889"/>
    <p1510:client id="{FAA83DD1-C40A-5C63-BD48-99AE12D3ED7D}" v="293" dt="2025-05-23T10:41:55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>
        <p:scale>
          <a:sx n="66" d="100"/>
          <a:sy n="66" d="100"/>
        </p:scale>
        <p:origin x="384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localhost:30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hyperlink" Target="https://www.atlassian.com/software/jir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AshwiniPriyaSedhu/CAPSTONE_Ascendion_WEB_API_MAY2025/" TargetMode="External"/><Relationship Id="rId5" Type="http://schemas.openxmlformats.org/officeDocument/2006/relationships/hyperlink" Target="https://lively-astronaut-250751.postman.co/workspace/ProjectQ3team~25441188-214d-48e8-9404-95ee882aa8fc/collection/39843655-bb350d87-c294-4fff-b50b-87aeeb65f59d?action=share&amp;creator=39843655" TargetMode="External"/><Relationship Id="rId4" Type="http://schemas.openxmlformats.org/officeDocument/2006/relationships/hyperlink" Target="https://www.khanacademy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ource-demo.orangehrmlive.com/web/index.php/claim/viewAssignClaim" TargetMode="External"/><Relationship Id="rId5" Type="http://schemas.openxmlformats.org/officeDocument/2006/relationships/hyperlink" Target="https://opensource-demo.orangehrmlive.com/web/index.php/dashboard/index" TargetMode="External"/><Relationship Id="rId4" Type="http://schemas.openxmlformats.org/officeDocument/2006/relationships/hyperlink" Target="https://opensource-demo.orangehrmlive.com/web/index.php/auth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hyperlink" Target="https://www.khanacademy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/>
                <a:ea typeface="Calibri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/>
                <a:ea typeface="Calibri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B81C-2C81-21C7-A96B-82BDBB13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44945-100F-AF75-E078-12DD789E0B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B5A43-1820-0AF4-0061-C5998E1F828C}"/>
              </a:ext>
            </a:extLst>
          </p:cNvPr>
          <p:cNvSpPr txBox="1"/>
          <p:nvPr/>
        </p:nvSpPr>
        <p:spPr>
          <a:xfrm>
            <a:off x="325213" y="900755"/>
            <a:ext cx="107399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Neue Machina"/>
                <a:ea typeface="Calibri"/>
              </a:rPr>
              <a:t>Scenario 3:</a:t>
            </a:r>
            <a:r>
              <a:rPr lang="en-IN" sz="2800" b="1" dirty="0">
                <a:solidFill>
                  <a:schemeClr val="bg1"/>
                </a:solidFill>
                <a:latin typeface="Neue Machina"/>
                <a:ea typeface="+mn-lt"/>
                <a:cs typeface="+mn-lt"/>
              </a:rPr>
              <a:t> </a:t>
            </a:r>
            <a:r>
              <a:rPr lang="en-IN" sz="2800" b="1" dirty="0">
                <a:solidFill>
                  <a:schemeClr val="bg1"/>
                </a:solidFill>
                <a:ea typeface="+mn-lt"/>
                <a:cs typeface="+mn-lt"/>
              </a:rPr>
              <a:t>Play Video </a:t>
            </a:r>
            <a:endParaRPr lang="en-IN" sz="2800" b="1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CCAF20-639D-9589-7FE3-C6DF77366C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27101-7A6C-283A-6D5B-5B33782EA30B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0359F-FC1B-E958-8E11-690549D521C9}"/>
              </a:ext>
            </a:extLst>
          </p:cNvPr>
          <p:cNvSpPr txBox="1"/>
          <p:nvPr/>
        </p:nvSpPr>
        <p:spPr>
          <a:xfrm>
            <a:off x="174732" y="1720650"/>
            <a:ext cx="38448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Class: 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SearchPage.java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</a:t>
            </a:r>
            <a:br>
              <a:rPr lang="en-US" sz="2000" b="1" dirty="0">
                <a:latin typeface="Times New Roman"/>
                <a:cs typeface="Times New Roman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lang="en-US" sz="200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✅ Preconditions: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Course page is loaded.</a:t>
            </a:r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🔚 Postconditions: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Video player starts playing.</a:t>
            </a:r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✔️ Acceptance Criteria: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Video player becomes visible and </a:t>
            </a:r>
            <a:r>
              <a:rPr lang="en-US" sz="2000" b="1" err="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isDisplayed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() returns true.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Optional: </a:t>
            </a:r>
            <a:r>
              <a:rPr lang="en-US" sz="2000" b="1" err="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Thread.sleep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() to simulate play duration.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0038AF-942B-7201-9605-B7F22DE3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869" y="1727445"/>
            <a:ext cx="7982264" cy="44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0207-EF05-DE92-1831-DA05BE7D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74770F-C614-080D-5AD1-8762E8B90B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5391C-60A9-D6CB-C871-4A98A0B6BFC6}"/>
              </a:ext>
            </a:extLst>
          </p:cNvPr>
          <p:cNvSpPr txBox="1"/>
          <p:nvPr/>
        </p:nvSpPr>
        <p:spPr>
          <a:xfrm>
            <a:off x="325213" y="900755"/>
            <a:ext cx="107399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Neue Machina"/>
                <a:ea typeface="Calibri"/>
              </a:rPr>
              <a:t>Scenario 4:</a:t>
            </a:r>
            <a:r>
              <a:rPr lang="en-IN" sz="2800" b="1" dirty="0">
                <a:solidFill>
                  <a:schemeClr val="bg1"/>
                </a:solidFill>
                <a:latin typeface="Neue Machina"/>
                <a:ea typeface="+mn-lt"/>
                <a:cs typeface="+mn-lt"/>
              </a:rPr>
              <a:t> </a:t>
            </a:r>
            <a:r>
              <a:rPr lang="en-IN" sz="2800" b="1" dirty="0">
                <a:solidFill>
                  <a:schemeClr val="bg1"/>
                </a:solidFill>
                <a:ea typeface="+mn-lt"/>
                <a:cs typeface="+mn-lt"/>
              </a:rPr>
              <a:t>View Progress </a:t>
            </a:r>
            <a:endParaRPr lang="en-IN" sz="2800" b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147B7-0527-9AEB-2A43-E010A4B8B1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132C24-7285-F15C-4B2F-1F7DB063BC4B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0F5E26-267D-7F2A-4D1D-7E4EA0AEB655}"/>
              </a:ext>
            </a:extLst>
          </p:cNvPr>
          <p:cNvSpPr txBox="1"/>
          <p:nvPr/>
        </p:nvSpPr>
        <p:spPr>
          <a:xfrm>
            <a:off x="174732" y="1720650"/>
            <a:ext cx="384488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Class: ProgressPage.java</a:t>
            </a:r>
            <a:b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</a:br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✅ Preconditions:</a:t>
            </a:r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User is logged in.</a:t>
            </a:r>
            <a:endParaRPr lang="en-US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🔚 Postconditions:</a:t>
            </a:r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Progress dashboard is loaded.</a:t>
            </a:r>
            <a:endParaRPr lang="en-US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✔️ Acceptance Criteria:</a:t>
            </a:r>
            <a:endParaRPr lang="en-US" dirty="0"/>
          </a:p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Page elements specific to progress tracking are visible.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isProgressPageVisible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() returns true.</a:t>
            </a:r>
            <a:endParaRPr lang="en-US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A4D58F7-3EA5-0A38-C17A-E54D6E43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20" y="1351258"/>
            <a:ext cx="8121112" cy="48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1277-94A0-EFC3-AF4B-723157E7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0E1C17-CEB9-B202-77F9-4B49C1E67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1A067-179E-EBE6-45EF-9407B142CD0B}"/>
              </a:ext>
            </a:extLst>
          </p:cNvPr>
          <p:cNvSpPr txBox="1"/>
          <p:nvPr/>
        </p:nvSpPr>
        <p:spPr>
          <a:xfrm>
            <a:off x="325213" y="900755"/>
            <a:ext cx="107399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>
                <a:solidFill>
                  <a:schemeClr val="bg1"/>
                </a:solidFill>
                <a:latin typeface="Neue Machina"/>
                <a:ea typeface="Calibri"/>
              </a:rPr>
              <a:t>Scenario 5:</a:t>
            </a:r>
            <a:r>
              <a:rPr lang="en-IN" sz="2800" b="1" dirty="0">
                <a:solidFill>
                  <a:schemeClr val="bg1"/>
                </a:solidFill>
                <a:latin typeface="Neue Machina"/>
                <a:ea typeface="+mn-lt"/>
                <a:cs typeface="+mn-lt"/>
              </a:rPr>
              <a:t> </a:t>
            </a:r>
            <a:r>
              <a:rPr lang="en-IN" sz="2800" b="1" dirty="0">
                <a:solidFill>
                  <a:schemeClr val="bg1"/>
                </a:solidFill>
                <a:ea typeface="+mn-lt"/>
                <a:cs typeface="+mn-lt"/>
              </a:rPr>
              <a:t>Logout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41F1EB-C829-0011-31C8-EF109CF2E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F4FA15-6AEC-B12F-F3A8-26B6DF3DE37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924CAA-F843-0D4E-26E5-35201537105F}"/>
              </a:ext>
            </a:extLst>
          </p:cNvPr>
          <p:cNvSpPr txBox="1"/>
          <p:nvPr/>
        </p:nvSpPr>
        <p:spPr>
          <a:xfrm>
            <a:off x="174732" y="1720650"/>
            <a:ext cx="3844884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Class: 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LogoutPage.java</a:t>
            </a:r>
            <a:br>
              <a:rPr lang="en-US" sz="2000" b="1" dirty="0">
                <a:latin typeface="Times New Roman"/>
                <a:ea typeface="Calibri"/>
                <a:cs typeface="Times New Roman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✅ Preconditions: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User is on any page and logged in.</a:t>
            </a:r>
            <a:endParaRPr lang="en-US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🔚 Postconditions: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User is logged out and redirected to homepage or login screen.</a:t>
            </a:r>
            <a:endParaRPr lang="en-US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✔️ Acceptance Criteria: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isLoggedOut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()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returns 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true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UI indicates user is logged out (e.g., login button visible).</a:t>
            </a:r>
            <a:endParaRPr lang="en-US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US" sz="2000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7AC8EFC-E33B-12DB-8644-A99D5820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461" y="1711675"/>
            <a:ext cx="7788061" cy="44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Neue Machina"/>
                <a:ea typeface="Calibri"/>
              </a:rPr>
              <a:t>CROSS BROWSER: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789E14F-1866-40A6-8618-045ED8B4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3" y="2208395"/>
            <a:ext cx="9277350" cy="451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7CA47-634E-EC76-F660-214D5E1801FC}"/>
              </a:ext>
            </a:extLst>
          </p:cNvPr>
          <p:cNvSpPr txBox="1"/>
          <p:nvPr/>
        </p:nvSpPr>
        <p:spPr>
          <a:xfrm>
            <a:off x="524924" y="1424747"/>
            <a:ext cx="104229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Running Login test case in parallel across multiple browsers  (Chrome and Edge) to ensure cross-browser compatibility.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API Automation with Postman and Newman:</a:t>
            </a:r>
            <a:endParaRPr lang="en-IN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 flipV="1">
            <a:off x="323850" y="1317381"/>
            <a:ext cx="10877550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6A7D26-75DC-EA52-19BE-B94287C9CDEF}"/>
              </a:ext>
            </a:extLst>
          </p:cNvPr>
          <p:cNvSpPr txBox="1"/>
          <p:nvPr/>
        </p:nvSpPr>
        <p:spPr>
          <a:xfrm>
            <a:off x="459284" y="1408229"/>
            <a:ext cx="7811418" cy="1212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Set Up Mock API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Create a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db.json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file with mock data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Start JSON Server → </a:t>
            </a:r>
            <a:r>
              <a:rPr lang="en-US" dirty="0">
                <a:solidFill>
                  <a:schemeClr val="bg1"/>
                </a:solidFill>
                <a:latin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endParaRPr lang="en-US">
              <a:solidFill>
                <a:schemeClr val="bg1"/>
              </a:solidFill>
              <a:ea typeface="Calibri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B088EA5-F265-116A-22D7-CC709CC2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26" y="2373556"/>
            <a:ext cx="4660657" cy="4162426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2A3A58-9B5E-90B8-FA9F-6F3AA79A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224" y="128954"/>
            <a:ext cx="5734136" cy="6072554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15268A0-B9A5-8C31-4036-A7C03D20C954}"/>
              </a:ext>
            </a:extLst>
          </p:cNvPr>
          <p:cNvSpPr txBox="1"/>
          <p:nvPr/>
        </p:nvSpPr>
        <p:spPr>
          <a:xfrm>
            <a:off x="8564069" y="6221683"/>
            <a:ext cx="41244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db.json</a:t>
            </a:r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E49F-6ACB-73AC-E4B3-4CD3202E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36571B-13CA-7578-A2A5-3019148A2E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D207B-85C4-182A-8F3E-B392D6301C78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API Automation with Postman and Newman:</a:t>
            </a:r>
            <a:endParaRPr lang="en-IN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ABD456B-2891-9665-74CC-4DB518AFFD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A579A0-9D31-05AB-B3BA-8CDE2F07665F}"/>
              </a:ext>
            </a:extLst>
          </p:cNvPr>
          <p:cNvCxnSpPr/>
          <p:nvPr/>
        </p:nvCxnSpPr>
        <p:spPr>
          <a:xfrm flipV="1">
            <a:off x="323850" y="1317381"/>
            <a:ext cx="10877550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9E8A4C-CEAF-CC73-8DF1-723B5EA36457}"/>
              </a:ext>
            </a:extLst>
          </p:cNvPr>
          <p:cNvSpPr txBox="1"/>
          <p:nvPr/>
        </p:nvSpPr>
        <p:spPr>
          <a:xfrm>
            <a:off x="459284" y="1361337"/>
            <a:ext cx="74362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2. Design Tests in Postman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Create collections with API requests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Write test scripts using JavaScript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Use variables for flexibility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EB9CFE04-E8F1-0B49-CBD9-D7FF38EC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77" y="2882777"/>
            <a:ext cx="3505201" cy="2827461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B11E970-338A-67C3-75B1-B5E0C7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61" y="2586770"/>
            <a:ext cx="8092587" cy="41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6BF8-8730-F53B-8BC6-1B542357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B5EF1-BDA5-7991-57F9-F03A7F4448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016DB-167E-E450-53E4-57B78853082A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API Automation with Postman and Newman:</a:t>
            </a:r>
            <a:endParaRPr lang="en-IN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84AF81-4632-066E-77DB-8AFC4F274B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5C346-6704-68AE-A186-09D473F0AF0F}"/>
              </a:ext>
            </a:extLst>
          </p:cNvPr>
          <p:cNvCxnSpPr/>
          <p:nvPr/>
        </p:nvCxnSpPr>
        <p:spPr>
          <a:xfrm flipV="1">
            <a:off x="323850" y="1317381"/>
            <a:ext cx="10877550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D15A05-AB81-8D38-47D9-FCF007A01C17}"/>
              </a:ext>
            </a:extLst>
          </p:cNvPr>
          <p:cNvSpPr txBox="1"/>
          <p:nvPr/>
        </p:nvSpPr>
        <p:spPr>
          <a:xfrm>
            <a:off x="318607" y="1408229"/>
            <a:ext cx="74362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 Automate with Newman using JENKINS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Run Postman collections using csv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Generate HTML using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newman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 Jenkins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Integrate into CI/CD pipeline 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3CCA5CD-C80C-E639-DA2E-362E67FA1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6" y="2609788"/>
            <a:ext cx="9425355" cy="4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D02E-1E13-053C-9053-CB9121C4F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79195-91E9-17FD-0C3B-D56D3F928C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71553-7597-7F34-1D23-E561319A8680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API Automation with Postman and Newman using Jenkins:</a:t>
            </a:r>
            <a:endParaRPr lang="en-IN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8811118-D47B-E162-14F3-6DD08CEE7A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DE11A-0987-C751-7925-54539015C81E}"/>
              </a:ext>
            </a:extLst>
          </p:cNvPr>
          <p:cNvCxnSpPr/>
          <p:nvPr/>
        </p:nvCxnSpPr>
        <p:spPr>
          <a:xfrm flipV="1">
            <a:off x="323850" y="1317381"/>
            <a:ext cx="10877550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637DE1-B042-342D-1035-C0C028AB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0" y="1406769"/>
            <a:ext cx="10313187" cy="5287108"/>
          </a:xfrm>
          <a:prstGeom prst="rect">
            <a:avLst/>
          </a:prstGeom>
        </p:spPr>
      </p:pic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622C9CE-A397-817D-B997-9B7F412A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196" y="2103560"/>
            <a:ext cx="3906716" cy="35770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2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752D-0354-D49F-209E-B46724B1E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0D9739-A1F5-F167-443C-05372346A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3E487-77CA-E23D-5CD3-119F394CC9BE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API Automation with Postman and Newman using Jenkins:</a:t>
            </a:r>
            <a:endParaRPr lang="en-IN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CD2414F-7833-CD03-26C5-EB025D9FF0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CFC3EC-DF4A-791E-CB03-E3FC00EF087E}"/>
              </a:ext>
            </a:extLst>
          </p:cNvPr>
          <p:cNvCxnSpPr/>
          <p:nvPr/>
        </p:nvCxnSpPr>
        <p:spPr>
          <a:xfrm flipV="1">
            <a:off x="323850" y="1317381"/>
            <a:ext cx="10877550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22A9B9C-279A-495A-4B5F-30E90016A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6" y="1875554"/>
            <a:ext cx="11371385" cy="35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1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C4659FA-87C5-D5B3-4B3A-5B4EF098F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36" y="1521111"/>
            <a:ext cx="7441212" cy="4365417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4050CAE-09CE-F159-BFB7-B1F6C21E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90" y="699541"/>
            <a:ext cx="4294147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676331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26682" y="1718632"/>
            <a:ext cx="511505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Times New Roman"/>
                <a:ea typeface="Calibri"/>
                <a:cs typeface="Times New Roman"/>
              </a:rPr>
              <a:t>Name :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dirty="0">
                <a:latin typeface="Times New Roman"/>
                <a:ea typeface="Calibri"/>
                <a:cs typeface="Times New Roman"/>
              </a:rPr>
              <a:t>ASHWINI PRIYA SEDHU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[AE24110025]</a:t>
            </a:r>
            <a:endParaRPr lang="en-GB" b="1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231454"/>
            <a:ext cx="706723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Times New Roman"/>
                <a:ea typeface="Calibri"/>
                <a:cs typeface="Times New Roman"/>
              </a:rPr>
              <a:t>Past Experience :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dirty="0">
                <a:latin typeface="Times New Roman"/>
                <a:ea typeface="+mn-lt"/>
                <a:cs typeface="Times New Roman"/>
              </a:rPr>
              <a:t>Completed </a:t>
            </a:r>
            <a:r>
              <a:rPr lang="en-IN" b="1" dirty="0">
                <a:latin typeface="Times New Roman"/>
                <a:ea typeface="+mn-lt"/>
                <a:cs typeface="Times New Roman"/>
              </a:rPr>
              <a:t> formal training programs</a:t>
            </a:r>
            <a:r>
              <a:rPr lang="en-IN" dirty="0">
                <a:latin typeface="Times New Roman"/>
                <a:ea typeface="+mn-lt"/>
                <a:cs typeface="Times New Roman"/>
              </a:rPr>
              <a:t> in software testing using </a:t>
            </a:r>
            <a:r>
              <a:rPr lang="en-IN" b="1" dirty="0">
                <a:latin typeface="Times New Roman"/>
                <a:ea typeface="+mn-lt"/>
                <a:cs typeface="Times New Roman"/>
              </a:rPr>
              <a:t>Selenium with Java and C#</a:t>
            </a:r>
            <a:r>
              <a:rPr lang="en-IN" dirty="0">
                <a:latin typeface="Times New Roman"/>
                <a:ea typeface="+mn-lt"/>
                <a:cs typeface="Times New Roman"/>
              </a:rPr>
              <a:t>.</a:t>
            </a:r>
            <a:endParaRPr lang="en-GB" b="1" dirty="0">
              <a:latin typeface="Times New Roman"/>
              <a:ea typeface="Calibri"/>
              <a:cs typeface="Times New Roman"/>
            </a:endParaRPr>
          </a:p>
          <a:p>
            <a:r>
              <a:rPr lang="en-IN" dirty="0">
                <a:latin typeface="Times New Roman"/>
                <a:ea typeface="+mn-lt"/>
                <a:cs typeface="Times New Roman"/>
              </a:rPr>
              <a:t>Previously worked on </a:t>
            </a:r>
            <a:r>
              <a:rPr lang="en-IN" b="1" dirty="0">
                <a:latin typeface="Times New Roman"/>
                <a:ea typeface="+mn-lt"/>
                <a:cs typeface="Times New Roman"/>
              </a:rPr>
              <a:t>data science projects</a:t>
            </a:r>
            <a:r>
              <a:rPr lang="en-IN" dirty="0">
                <a:latin typeface="Times New Roman"/>
                <a:ea typeface="+mn-lt"/>
                <a:cs typeface="Times New Roman"/>
              </a:rPr>
              <a:t>, showing a versatile technical foundation.</a:t>
            </a:r>
            <a:endParaRPr lang="en-IN" dirty="0">
              <a:latin typeface="Times New Roman"/>
              <a:ea typeface="Calibri" panose="020F0502020204030204"/>
              <a:cs typeface="Times New Roman"/>
            </a:endParaRPr>
          </a:p>
          <a:p>
            <a:endParaRPr lang="en-IN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26682" y="3623506"/>
            <a:ext cx="703485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Times New Roman"/>
                <a:ea typeface="Calibri"/>
                <a:cs typeface="Times New Roman"/>
              </a:rPr>
              <a:t>Qualification :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dirty="0">
                <a:latin typeface="Times New Roman"/>
                <a:ea typeface="Calibri"/>
                <a:cs typeface="Times New Roman"/>
              </a:rPr>
              <a:t>BTech Electronic and Communication Engineering, Software Testing :</a:t>
            </a:r>
            <a:r>
              <a:rPr lang="en-IN" dirty="0">
                <a:latin typeface="Times New Roman"/>
                <a:ea typeface="+mn-lt"/>
                <a:cs typeface="Times New Roman"/>
              </a:rPr>
              <a:t>Selenium WebDriver, TestNG, Maven, Apache POI, Testing Methods and types , Eclipse, IntelliJ IDEA, Git, Chrome Developer Tools, Data Science.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73574" y="5085897"/>
            <a:ext cx="634039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Times New Roman"/>
                <a:ea typeface="Calibri"/>
                <a:cs typeface="Times New Roman"/>
              </a:rPr>
              <a:t>Career Summary :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dirty="0">
                <a:latin typeface="Times New Roman"/>
                <a:ea typeface="+mn-lt"/>
                <a:cs typeface="Times New Roman"/>
              </a:rPr>
              <a:t>Results-driven Associate QA Engineer with hands-on experience in Selenium automation using Java, TestNG, and POM framework. Skilled in end-to-end testing, logging, reporting, and Agile collaboration across web-based projects.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 </a:t>
            </a:r>
            <a:endParaRPr lang="en-GB" b="1" dirty="0">
              <a:latin typeface="Times New Roman"/>
              <a:cs typeface="Times New Roman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21FE-14CC-D8A0-BE93-1AD8204A2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EA3C6B-0EB0-0534-A1E5-CE701F8907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1EF96F-D38B-89C9-5C40-FBA4F8979312}"/>
              </a:ext>
            </a:extLst>
          </p:cNvPr>
          <p:cNvCxnSpPr/>
          <p:nvPr/>
        </p:nvCxnSpPr>
        <p:spPr>
          <a:xfrm flipV="1">
            <a:off x="348833" y="1015271"/>
            <a:ext cx="11502140" cy="749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28B0ED-999B-8FC3-F282-440358FA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95" y="1288405"/>
            <a:ext cx="11567410" cy="5405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190EA-3766-CF77-FE57-57DD55D8EDBD}"/>
              </a:ext>
            </a:extLst>
          </p:cNvPr>
          <p:cNvSpPr txBox="1"/>
          <p:nvPr/>
        </p:nvSpPr>
        <p:spPr>
          <a:xfrm>
            <a:off x="356198" y="674903"/>
            <a:ext cx="75551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  <a:ea typeface="+mn-lt"/>
                <a:cs typeface="+mn-lt"/>
              </a:rPr>
              <a:t>JMeter Test Execution: Khan Academy</a:t>
            </a:r>
            <a:endParaRPr lang="en-US" sz="2400" b="1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42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2319-5807-4CAF-6AF7-ED85F930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767D100-0F00-9EAC-6EA4-B4B0E00DD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310AEA-A2E6-ACCB-FE82-5F3BCF3686D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993DB9DC-9F55-8CAF-6F47-798BE3F4F2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7715985" y="0"/>
            <a:ext cx="4476015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AE36D-35D2-BACD-F427-99E27308D5F2}"/>
              </a:ext>
            </a:extLst>
          </p:cNvPr>
          <p:cNvSpPr txBox="1"/>
          <p:nvPr/>
        </p:nvSpPr>
        <p:spPr>
          <a:xfrm>
            <a:off x="187569" y="1118831"/>
            <a:ext cx="751653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Built and executed end-to-end test automation using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Selenium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TestNG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Log4j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Managed test cases with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JIRA + Xray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integrated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Postman + Newman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into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Jenkins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Performed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API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performance testing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using industry tools like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JMeter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Practiced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Agile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workflows and ensured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cross-browser compatibility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Gained strong hands-on experience, ready for real-world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QA Automation roles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endParaRPr lang="en-US" sz="24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9398B-D633-025C-1D10-5B33677B5C79}"/>
              </a:ext>
            </a:extLst>
          </p:cNvPr>
          <p:cNvSpPr txBox="1"/>
          <p:nvPr/>
        </p:nvSpPr>
        <p:spPr>
          <a:xfrm>
            <a:off x="193728" y="824900"/>
            <a:ext cx="4105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/>
                <a:ea typeface="Calibri"/>
                <a:cs typeface="Calibri"/>
              </a:rPr>
              <a:t>Conclusion :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608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514CE-F9DF-8B3E-B5E1-11E340872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6BA6258-E83B-4F59-ADD5-2E066CA4E7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A37A16-C250-5CC0-4054-316F8324DD6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B32D15-220F-1932-38F4-2155A6FF5DA9}"/>
              </a:ext>
            </a:extLst>
          </p:cNvPr>
          <p:cNvSpPr txBox="1"/>
          <p:nvPr/>
        </p:nvSpPr>
        <p:spPr>
          <a:xfrm>
            <a:off x="187569" y="993913"/>
            <a:ext cx="11226600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2400" b="1" dirty="0">
                <a:ea typeface="+mn-lt"/>
                <a:cs typeface="+mn-lt"/>
              </a:rPr>
            </a:br>
            <a:r>
              <a:rPr lang="en-US" sz="2400" b="1" dirty="0">
                <a:ea typeface="+mn-lt"/>
                <a:cs typeface="+mn-lt"/>
              </a:rPr>
              <a:t>🔗 Web Application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Khan Academy - </a:t>
            </a:r>
            <a:r>
              <a:rPr lang="en-US" sz="2400" dirty="0">
                <a:ea typeface="+mn-lt"/>
                <a:cs typeface="+mn-lt"/>
                <a:hlinkClick r:id="rId4"/>
              </a:rPr>
              <a:t>https://www.khanacademy.org/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🔗 API Base URL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POSTMAN [Local Host] - </a:t>
            </a:r>
            <a:r>
              <a:rPr lang="en-US" sz="2400" dirty="0">
                <a:ea typeface="+mn-lt"/>
                <a:cs typeface="+mn-lt"/>
                <a:hlinkClick r:id="rId5"/>
              </a:rPr>
              <a:t>https://lively-astronaut-250751.postman.co/workspace/ProjectQ3team~25441188-214d-48e8-9404-95ee882aa8fc/collection/39843655-bb350d87-c294-4fff-b50b-87aeeb65f59d?action=share&amp;creator=39843655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🔗 GitHub Repository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6"/>
              </a:rPr>
              <a:t>https://github.com/AshwiniPriyaSedhu/CAPSTONE_Ascendion_WEB_API_MAY2025/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🔗 JIRA or Documentation (Optional)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7"/>
              </a:rPr>
              <a:t>Jira | Issue &amp; Project Tracking Software | Atlassian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endParaRPr lang="en-US" sz="2400" b="1" dirty="0">
              <a:ea typeface="+mn-lt"/>
              <a:cs typeface="+mn-lt"/>
            </a:endParaRPr>
          </a:p>
          <a:p>
            <a:pPr algn="l"/>
            <a:endParaRPr lang="en-US" sz="2400" b="1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89FA6-5D1C-6AC6-F6B2-7276BD5597EB}"/>
              </a:ext>
            </a:extLst>
          </p:cNvPr>
          <p:cNvSpPr txBox="1"/>
          <p:nvPr/>
        </p:nvSpPr>
        <p:spPr>
          <a:xfrm>
            <a:off x="193728" y="699982"/>
            <a:ext cx="4105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/>
                <a:ea typeface="Calibri"/>
                <a:cs typeface="Times New Roman"/>
              </a:rPr>
              <a:t>Reference Links: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289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6000" i="1" dirty="0">
                <a:latin typeface="Lucida Handwriting"/>
                <a:ea typeface="Calibri"/>
                <a:cs typeface="Calibri"/>
              </a:rPr>
              <a:t>Any question?</a:t>
            </a:r>
            <a:endParaRPr lang="en-GB" sz="6000" i="1">
              <a:latin typeface="Lucida Handwriting"/>
              <a:ea typeface="Calibri"/>
              <a:cs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8914492" y="0"/>
            <a:ext cx="32775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347E267-4314-153E-B99B-537EED2F0C2D}"/>
              </a:ext>
            </a:extLst>
          </p:cNvPr>
          <p:cNvSpPr txBox="1"/>
          <p:nvPr/>
        </p:nvSpPr>
        <p:spPr>
          <a:xfrm>
            <a:off x="321077" y="1408324"/>
            <a:ext cx="810027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Comprehensive Test Management: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Used JIRA with Xray to manage sprints, backlog, and execute tests with visual dashboards.</a:t>
            </a:r>
          </a:p>
          <a:p>
            <a:pPr>
              <a:buFont typeface="Arial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Robust Selenium Automation Framework: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Built scalable Java-TestNG POM suites with Log4J logging, headless execution, automatic failure screenshots and so on.</a:t>
            </a:r>
          </a:p>
          <a:p>
            <a:pPr>
              <a:buFont typeface="Arial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API Testing Excellence: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Created Postman collections run via Newman CLI to validate response status, payload, headers, and performance.</a:t>
            </a:r>
          </a:p>
          <a:p>
            <a:pPr>
              <a:buFont typeface="Arial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err="1">
                <a:latin typeface="Times New Roman"/>
                <a:ea typeface="+mn-lt"/>
                <a:cs typeface="+mn-lt"/>
              </a:rPr>
              <a:t>Github</a:t>
            </a:r>
            <a:r>
              <a:rPr lang="en-US" sz="2000" b="1" dirty="0">
                <a:latin typeface="Times New Roman"/>
                <a:ea typeface="+mn-lt"/>
                <a:cs typeface="+mn-lt"/>
              </a:rPr>
              <a:t> Integration: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Maintained code with GitHub workflows and branching for CI and team collaboration.</a:t>
            </a:r>
          </a:p>
          <a:p>
            <a:pPr>
              <a:buFont typeface="Arial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Performance Engineering with JMeter: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Simulated concurrent users for load testing with CLI execution and detailed HTML reports.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ffectLst/>
                <a:latin typeface="Neue Machina"/>
                <a:ea typeface="Calibri"/>
                <a:cs typeface="Segoe UI"/>
              </a:rPr>
              <a:t>Problem Statement of the Capstone Project</a:t>
            </a:r>
            <a:endParaRPr lang="en-GB" sz="2400" b="1">
              <a:latin typeface="Neue Machina"/>
              <a:ea typeface="Calibri"/>
              <a:cs typeface="Segoe U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34FF6-BCE1-D32B-59C7-FE3679CC92C8}"/>
              </a:ext>
            </a:extLst>
          </p:cNvPr>
          <p:cNvSpPr txBox="1"/>
          <p:nvPr/>
        </p:nvSpPr>
        <p:spPr>
          <a:xfrm>
            <a:off x="281343" y="1712279"/>
            <a:ext cx="742913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To demonstrate the application of end-to-end QA skills by building a comprehensive automation framework using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Selenium with Java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for functional testing on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Khan Academy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managing test cases and execution in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JIRA with Xray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on </a:t>
            </a:r>
            <a:r>
              <a:rPr lang="en-US" sz="2400" b="1" err="1">
                <a:latin typeface="Times New Roman"/>
                <a:ea typeface="+mn-lt"/>
                <a:cs typeface="+mn-lt"/>
              </a:rPr>
              <a:t>OrangeHRM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performing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API testing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on local mock services using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Postman and Newman CLI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executing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performance testing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JMeter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and integrating automation with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Jenkins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for CI/CD workflows.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11723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35573" y="1247043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3A671B-A757-D429-8999-BF357CFC29E5}"/>
              </a:ext>
            </a:extLst>
          </p:cNvPr>
          <p:cNvSpPr txBox="1"/>
          <p:nvPr/>
        </p:nvSpPr>
        <p:spPr>
          <a:xfrm>
            <a:off x="337451" y="606841"/>
            <a:ext cx="61866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1.Jira – 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OrangeHRM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Test scripts: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473A4-1842-5B6F-FFC1-E58E9A472EEB}"/>
              </a:ext>
            </a:extLst>
          </p:cNvPr>
          <p:cNvSpPr txBox="1"/>
          <p:nvPr/>
        </p:nvSpPr>
        <p:spPr>
          <a:xfrm>
            <a:off x="177383" y="1839868"/>
            <a:ext cx="27101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User Stories: 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• Login Page: </a:t>
            </a:r>
            <a:r>
              <a:rPr lang="en-US" sz="2000" dirty="0">
                <a:latin typeface="Times New Roman"/>
                <a:ea typeface="Calibri"/>
                <a:cs typeface="Calibri"/>
                <a:hlinkClick r:id="rId4"/>
              </a:rPr>
              <a:t>OrangeHRM_Login</a:t>
            </a:r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 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• Dashboard Page: </a:t>
            </a:r>
            <a:r>
              <a:rPr lang="en-US" sz="2000" dirty="0">
                <a:latin typeface="Times New Roman"/>
                <a:ea typeface="Calibri"/>
                <a:cs typeface="Calibri"/>
                <a:hlinkClick r:id="rId5"/>
              </a:rPr>
              <a:t>OrangeHRM_dashboard</a:t>
            </a:r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 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• Claim: </a:t>
            </a:r>
            <a:r>
              <a:rPr lang="en-US" sz="2000" dirty="0">
                <a:latin typeface="Times New Roman"/>
                <a:ea typeface="Calibri"/>
                <a:cs typeface="Calibri"/>
                <a:hlinkClick r:id="rId6"/>
              </a:rPr>
              <a:t>OrangeHRM_Claim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• Logout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pPr algn="l"/>
            <a:endParaRPr lang="en-US" sz="2000" dirty="0">
              <a:latin typeface="Times New Roman"/>
              <a:ea typeface="Calibri"/>
              <a:cs typeface="Calibri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397A9873-98C6-42E0-3786-56319EAF5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047" y="1585661"/>
            <a:ext cx="9127879" cy="4468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EFC1C-A040-52A1-B71A-A166C163774B}"/>
              </a:ext>
            </a:extLst>
          </p:cNvPr>
          <p:cNvSpPr txBox="1"/>
          <p:nvPr/>
        </p:nvSpPr>
        <p:spPr>
          <a:xfrm>
            <a:off x="5192907" y="6061711"/>
            <a:ext cx="4893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Fig : Summary of test case in JIRA</a:t>
            </a: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12492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ea typeface="Calibri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36342" y="121514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4E39B7-46F0-A56A-D69D-093D55515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1712363"/>
            <a:ext cx="8078923" cy="399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FD887-A8A4-A64B-F286-B08B6F6D0DA5}"/>
              </a:ext>
            </a:extLst>
          </p:cNvPr>
          <p:cNvSpPr txBox="1"/>
          <p:nvPr/>
        </p:nvSpPr>
        <p:spPr>
          <a:xfrm>
            <a:off x="331235" y="712397"/>
            <a:ext cx="111893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Sample Testcase in JIRA: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Verify login functionality with valid credentials.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Issue Types: Epic, Story, Bug, Task, Test Case (via Xray) 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10739-2214-E59A-F14D-B772DB83AF78}"/>
              </a:ext>
            </a:extLst>
          </p:cNvPr>
          <p:cNvSpPr txBox="1"/>
          <p:nvPr/>
        </p:nvSpPr>
        <p:spPr>
          <a:xfrm>
            <a:off x="172" y="1718497"/>
            <a:ext cx="390546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Steps 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1. Navigate to login page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2. Enter valid username and password 3. Click "Login" Test Data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Username: admin,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Password: admin123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Expected Results User should be redirected to the dashboard. Actual Result To be captured during execution. Status To be marked after execution (Pass)</a:t>
            </a:r>
            <a:endParaRPr lang="en-US">
              <a:ea typeface="Calibri"/>
              <a:cs typeface="Calibri"/>
            </a:endParaRPr>
          </a:p>
          <a:p>
            <a:pPr algn="ctr"/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42B5C-187D-8964-9FD6-1DCA8AF50206}"/>
              </a:ext>
            </a:extLst>
          </p:cNvPr>
          <p:cNvSpPr txBox="1"/>
          <p:nvPr/>
        </p:nvSpPr>
        <p:spPr>
          <a:xfrm>
            <a:off x="6648556" y="5711748"/>
            <a:ext cx="3524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Fig : List of testcases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 flipV="1">
            <a:off x="323850" y="1202649"/>
            <a:ext cx="11552106" cy="1249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FF51F2-C67B-F3B9-2A79-75E7429D7837}"/>
              </a:ext>
            </a:extLst>
          </p:cNvPr>
          <p:cNvSpPr txBox="1"/>
          <p:nvPr/>
        </p:nvSpPr>
        <p:spPr>
          <a:xfrm>
            <a:off x="187473" y="749892"/>
            <a:ext cx="9472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ea typeface="+mn-lt"/>
                <a:cs typeface="+mn-lt"/>
              </a:rPr>
              <a:t>2.Selenium Web UI Test Automation: </a:t>
            </a:r>
            <a:r>
              <a:rPr lang="en-US" sz="2800" b="1" dirty="0">
                <a:latin typeface="Times New Roman"/>
                <a:ea typeface="+mn-lt"/>
                <a:cs typeface="+mn-lt"/>
                <a:hlinkClick r:id="rId4"/>
              </a:rPr>
              <a:t>Khan Academy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F1125-8057-9C51-6E56-633B88A3B6E2}"/>
              </a:ext>
            </a:extLst>
          </p:cNvPr>
          <p:cNvSpPr txBox="1"/>
          <p:nvPr/>
        </p:nvSpPr>
        <p:spPr>
          <a:xfrm>
            <a:off x="187452" y="1206199"/>
            <a:ext cx="5762716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Sabon Next LT"/>
                <a:ea typeface="+mn-lt"/>
                <a:cs typeface="+mn-lt"/>
              </a:rPr>
              <a:t>START TEST (TestNG Runner)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LAUNCH BROWSER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BaseTest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OPEN KHAN ACADEMY HOMEPAGE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LOGIN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LoginPage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SEARCH "Art"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SearchPage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SELECT RESULT #3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PLAY VIDEO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VIEW PROGRESS PAGE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ProgressPage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LOGOUT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LogoutPage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[IF FAILURE] → SCREENSHOT → LOG (Log4j) → 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ATTACH REPORT</a:t>
            </a:r>
            <a:endParaRPr lang="en-US">
              <a:latin typeface="Sabon Next LT"/>
              <a:cs typeface="Sabon Next LT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GENERATE REPORT (</a:t>
            </a:r>
            <a:r>
              <a:rPr lang="en-US" sz="1400" dirty="0" err="1">
                <a:latin typeface="Sabon Next LT"/>
                <a:ea typeface="+mn-lt"/>
                <a:cs typeface="+mn-lt"/>
              </a:rPr>
              <a:t>ExtentReport</a:t>
            </a:r>
            <a:r>
              <a:rPr lang="en-US" sz="1400" dirty="0">
                <a:latin typeface="Sabon Next LT"/>
                <a:ea typeface="+mn-lt"/>
                <a:cs typeface="+mn-lt"/>
              </a:rPr>
              <a:t>)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CLOSE BROWSER</a:t>
            </a: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       ↓</a:t>
            </a:r>
            <a:endParaRPr lang="en-US" sz="1400">
              <a:latin typeface="Sabon Next LT"/>
              <a:ea typeface="Calibri"/>
              <a:cs typeface="Calibri"/>
            </a:endParaRPr>
          </a:p>
          <a:p>
            <a:r>
              <a:rPr lang="en-US" sz="1400" dirty="0">
                <a:latin typeface="Sabon Next LT"/>
                <a:ea typeface="+mn-lt"/>
                <a:cs typeface="+mn-lt"/>
              </a:rPr>
              <a:t>END TEST</a:t>
            </a:r>
          </a:p>
          <a:p>
            <a:pPr algn="l"/>
            <a:endParaRPr lang="en-US" sz="1400" dirty="0">
              <a:latin typeface="Sabon Next LT"/>
              <a:ea typeface="Calibri"/>
              <a:cs typeface="Calibri"/>
            </a:endParaRP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30D52B7-D088-494F-1424-AC01DEC7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27" y="1898785"/>
            <a:ext cx="7689259" cy="4029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D1BF7-09FE-B18D-C317-78D13D31005E}"/>
              </a:ext>
            </a:extLst>
          </p:cNvPr>
          <p:cNvSpPr txBox="1"/>
          <p:nvPr/>
        </p:nvSpPr>
        <p:spPr>
          <a:xfrm>
            <a:off x="4405616" y="1462289"/>
            <a:ext cx="3768208" cy="374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ea typeface="+mn-lt"/>
                <a:cs typeface="+mn-lt"/>
              </a:rPr>
              <a:t>CourseAutomationTest.java:</a:t>
            </a:r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325213" y="900755"/>
            <a:ext cx="80917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Neue Machina"/>
                <a:ea typeface="Calibri"/>
              </a:rPr>
              <a:t>Scenario </a:t>
            </a:r>
            <a:r>
              <a:rPr lang="en-IN" sz="2800" b="1" dirty="0">
                <a:solidFill>
                  <a:schemeClr val="bg1"/>
                </a:solidFill>
                <a:latin typeface="Neue Machina"/>
                <a:ea typeface="+mn-lt"/>
                <a:cs typeface="+mn-lt"/>
              </a:rPr>
              <a:t>1: Login Page</a:t>
            </a:r>
            <a:endParaRPr lang="en-US" sz="28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C1FC9E-AB6D-24B2-9CC6-AA9B29BC857A}"/>
              </a:ext>
            </a:extLst>
          </p:cNvPr>
          <p:cNvSpPr txBox="1"/>
          <p:nvPr/>
        </p:nvSpPr>
        <p:spPr>
          <a:xfrm>
            <a:off x="-153" y="1458322"/>
            <a:ext cx="419465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Class:</a:t>
            </a: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LoginPage.java</a:t>
            </a:r>
            <a:br>
              <a:rPr lang="en-US" dirty="0">
                <a:latin typeface="Times New Roman"/>
              </a:rPr>
            </a:b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✅ Preconditions: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Browser is on Khan Academy homepage.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Cookies pop alert is closed.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Valid credentials are passed.</a:t>
            </a:r>
            <a:endParaRPr lang="en-US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🔚 Postconditions: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User is redirected to the Courses page.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✔️ Acceptance Criteria: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</a:rPr>
              <a:t>isLoginSuccessful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()</a:t>
            </a:r>
            <a:r>
              <a:rPr lang="en-US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or redirection validation method confirms successful login.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l"/>
            <a:endParaRPr lang="en-US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BBDADD0-2DED-3016-33E1-D2219D2D4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73" y="1717734"/>
            <a:ext cx="7945108" cy="42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A2408-5BC2-F665-E4F1-4DF9393A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185E84-DA63-50FF-DD58-8801C663E9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BAD73-7E6E-7AA6-0123-CB162A720B26}"/>
              </a:ext>
            </a:extLst>
          </p:cNvPr>
          <p:cNvSpPr txBox="1"/>
          <p:nvPr/>
        </p:nvSpPr>
        <p:spPr>
          <a:xfrm>
            <a:off x="325213" y="900755"/>
            <a:ext cx="80917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Neue Machina"/>
                <a:ea typeface="Calibri"/>
              </a:rPr>
              <a:t>Scenario </a:t>
            </a:r>
            <a:r>
              <a:rPr lang="en-IN" sz="2800" b="1" dirty="0">
                <a:solidFill>
                  <a:schemeClr val="bg1"/>
                </a:solidFill>
                <a:latin typeface="Neue Machina"/>
                <a:ea typeface="+mn-lt"/>
                <a:cs typeface="+mn-lt"/>
              </a:rPr>
              <a:t>2: Course Search</a:t>
            </a:r>
            <a:endParaRPr lang="en-US" sz="2800" dirty="0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1039EE-37B5-74A1-14D9-7C576894F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1E24A5-9091-F609-8A12-079FBF517D8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677705-B3A1-2FE3-C2E0-617EE4886D8D}"/>
              </a:ext>
            </a:extLst>
          </p:cNvPr>
          <p:cNvSpPr txBox="1"/>
          <p:nvPr/>
        </p:nvSpPr>
        <p:spPr>
          <a:xfrm>
            <a:off x="174732" y="1720650"/>
            <a:ext cx="419465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Class: 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SearchPage.java</a:t>
            </a:r>
            <a:br>
              <a:rPr lang="en-US" b="1" dirty="0">
                <a:solidFill>
                  <a:schemeClr val="bg1"/>
                </a:solidFill>
                <a:latin typeface="Times New Roman"/>
              </a:rPr>
            </a:br>
            <a:endParaRPr lang="en-US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✅ Preconditions: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User is logged in.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Search icon is clickable.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🔚 Postconditions: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Search result page loads and 3rd result is clicked.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✔️ Acceptance Criteria:</a:t>
            </a:r>
            <a:endParaRPr lang="en-US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Course page is loaded with matching course details.</a:t>
            </a:r>
          </a:p>
          <a:p>
            <a:endParaRPr lang="en-US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E46304D-E290-124F-1E1D-BA1EAEB2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610" y="1716834"/>
            <a:ext cx="7801661" cy="41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71</Words>
  <Application>Microsoft Office PowerPoint</Application>
  <PresentationFormat>Widescreen</PresentationFormat>
  <Paragraphs>15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600</cp:revision>
  <dcterms:created xsi:type="dcterms:W3CDTF">2023-02-09T10:19:33Z</dcterms:created>
  <dcterms:modified xsi:type="dcterms:W3CDTF">2025-05-24T17:48:23Z</dcterms:modified>
</cp:coreProperties>
</file>